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8" r:id="rId2"/>
    <p:sldId id="256" r:id="rId3"/>
    <p:sldId id="267" r:id="rId4"/>
    <p:sldId id="262" r:id="rId5"/>
    <p:sldId id="258" r:id="rId6"/>
    <p:sldId id="259" r:id="rId7"/>
    <p:sldId id="263" r:id="rId8"/>
    <p:sldId id="260" r:id="rId9"/>
    <p:sldId id="265" r:id="rId10"/>
    <p:sldId id="266" r:id="rId11"/>
    <p:sldId id="269" r:id="rId12"/>
    <p:sldId id="261" r:id="rId1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3E33"/>
    <a:srgbClr val="00190E"/>
    <a:srgbClr val="EEF7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llanmörkt forma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37"/>
    <p:restoredTop sz="94558"/>
  </p:normalViewPr>
  <p:slideViewPr>
    <p:cSldViewPr snapToGrid="0">
      <p:cViewPr varScale="1">
        <p:scale>
          <a:sx n="121" d="100"/>
          <a:sy n="121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6A1D-1FD9-4D45-8801-181B573A3B17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245BF-A5E3-4245-954E-078D3F5DB48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65348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8131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2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07788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34875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5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25778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6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137072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err="1"/>
              <a:t>Commin</a:t>
            </a:r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70719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31455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65697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6451AA7-2405-54A2-05BB-F86659297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E73E61A9-8226-F637-F738-44DD313C1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3B461B6-2275-02FE-BDD9-6C005ABF7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7834FDF1-2797-4AD8-F28E-24343626B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DB58095B-AD1C-BA76-C30A-EDD4D4F08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45425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E4B2FE0-2728-2421-5824-11681254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B8C9B23E-204C-75A3-47D9-990E77F06D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4379976-7F80-7487-675B-FB29754D6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58F6F6F7-8DD6-65D3-D697-F9133BF5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6E537CB-65C5-630B-617A-9E8E3515A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3752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8A4F5323-AAAE-02F5-DFAC-400D1548F4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13C94215-F41D-33B0-1EA6-F005DA4A3A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E86FF9A-C9EC-BEC3-0E10-36A5465BD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127F84DA-0B85-0417-07A0-FDAB9461B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C7C2A5E-D31B-157D-DC47-F01BB6677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88645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89A75DA-29F6-3A0B-D648-BC3FA5C26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83F2B61-43FA-C915-FDDD-7A3749D72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25CC25C6-8CF3-536F-9DCD-0EBE4040B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927652E-EAEF-02CA-3A80-50E6D637A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D7D85335-52A5-38A0-1BF9-B9407EF56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68439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14CCEF8-F8DB-80F8-C8C0-06C6C219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0EE971F3-D83E-3617-7246-72C1D2EE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ABE51EFF-5875-34D3-4587-000F74A82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A9271928-BA57-FECF-07B0-F329C4F5A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DF7F421E-7870-819C-261D-F01B43861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97345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962FDEC-6B00-83F8-E445-95F9AE959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8468D8B-9931-BEA2-B265-B3011A2A32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E9E5425D-C4FC-65F2-CD4E-A0294ADA8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A6EA89AB-89B2-F2E5-DB75-A3D62FA93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81B818A6-86A1-CC49-E343-A9A80D138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0DD37D0C-AA9A-55F4-8909-A070585F3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9664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9765760-1174-D877-A6EB-FEC517813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038DBAE3-F3FB-EA1F-3608-884879571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FD8278D9-60D6-7AF7-9271-89B46060B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65827085-456E-D393-9E09-BB07D011C4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C1F60A37-1370-5E39-A7A3-988F6416F1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771F9154-CBD7-FC08-8CB2-8C7B027A3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CBAD15F7-0590-0FD2-F2AC-29A86CE17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40EE1812-D6A0-F011-B267-99653F55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1681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E6941E7-7AC8-7BB4-E493-748B71626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22B1557F-24D8-A1FC-E101-F898D8A77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957EB42D-7BA5-30F3-E789-DF3B92BF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DC6AA444-A18D-8B6E-E09B-A4DAE8612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51891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337FD47A-8B63-3F5A-4A1B-5C9C2FB64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0BE27643-DF4A-A322-3FEC-920A54208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67ED1D61-FBB9-08DB-FAC2-9DF9B3990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61486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053AF37-66F0-EAB0-7323-B7AB19D1C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746FCEC-25E7-80B4-6AA4-88A8EA17D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14D6E4B0-C600-F59B-05E1-532884759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F826FC4B-57BE-1CA5-CD7D-38B7B995E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062A30E7-3ADA-8E1F-7967-AF3D33385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86268634-D9EE-3673-E922-5B45890B2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95852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3C1DD07-595E-FFEA-B4F5-2C68A1FD4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B55727B0-A191-9F9D-25A5-6D4DAB1CC8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461F8277-77B0-1C96-7354-074A1385B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986A97D3-5F2A-5154-86EA-7C23F9247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B8AA6674-08DD-9FDE-D345-981100E4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B10C3749-CD07-5F7A-BCF3-513FD5B82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15366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1D58A64A-2C71-062F-B7D3-15EF14D2C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8FF8EF93-5765-99D0-315E-2BDB661EC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A4FE7C09-0CB5-DAA8-A387-35301ED858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8DCCD-CEC8-8E43-BC09-C6F3C3EF9FD0}" type="datetimeFigureOut">
              <a:rPr lang="sv-SE" smtClean="0"/>
              <a:t>2024-05-19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AF1ADC0-78BE-68B7-4CB3-00C922BD7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88C70A8-EFB1-7373-7E08-BA00BA786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35611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K-wIZuAA3EY?si=iihBr3qzAQc0dsYi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med rundade hörn 4">
            <a:extLst>
              <a:ext uri="{FF2B5EF4-FFF2-40B4-BE49-F238E27FC236}">
                <a16:creationId xmlns:a16="http://schemas.microsoft.com/office/drawing/2014/main" id="{8A593664-E99F-319E-8AFF-6068BE7B86DF}"/>
              </a:ext>
            </a:extLst>
          </p:cNvPr>
          <p:cNvSpPr/>
          <p:nvPr/>
        </p:nvSpPr>
        <p:spPr>
          <a:xfrm>
            <a:off x="3927139" y="598339"/>
            <a:ext cx="4548851" cy="833120"/>
          </a:xfrm>
          <a:prstGeom prst="roundRect">
            <a:avLst/>
          </a:prstGeom>
          <a:solidFill>
            <a:srgbClr val="EEF7CF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/>
              <a:t>ÖVNING 1</a:t>
            </a:r>
          </a:p>
        </p:txBody>
      </p:sp>
      <p:pic>
        <p:nvPicPr>
          <p:cNvPr id="6" name="Bildobjekt 5" descr="En bild som visar cykel, hjul, däck, fordon&#10;&#10;Automatiskt genererad beskrivning">
            <a:extLst>
              <a:ext uri="{FF2B5EF4-FFF2-40B4-BE49-F238E27FC236}">
                <a16:creationId xmlns:a16="http://schemas.microsoft.com/office/drawing/2014/main" id="{0AFDD616-A143-46AC-ED8E-BDF850F66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5365" y="1818290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715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ruta 4">
            <a:extLst>
              <a:ext uri="{FF2B5EF4-FFF2-40B4-BE49-F238E27FC236}">
                <a16:creationId xmlns:a16="http://schemas.microsoft.com/office/drawing/2014/main" id="{1B8CCD08-83FF-E6D3-0E5C-A0E5225F0ABF}"/>
              </a:ext>
            </a:extLst>
          </p:cNvPr>
          <p:cNvSpPr txBox="1"/>
          <p:nvPr/>
        </p:nvSpPr>
        <p:spPr>
          <a:xfrm>
            <a:off x="208722" y="1698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 err="1">
                <a:solidFill>
                  <a:schemeClr val="bg1"/>
                </a:solidFill>
              </a:rPr>
              <a:t>CoLab</a:t>
            </a:r>
            <a:endParaRPr lang="sv-SE" b="1" dirty="0">
              <a:solidFill>
                <a:schemeClr val="bg1"/>
              </a:solidFill>
            </a:endParaRP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8E099720-109D-82CF-9EE0-9FAF1EF601B1}"/>
              </a:ext>
            </a:extLst>
          </p:cNvPr>
          <p:cNvSpPr txBox="1"/>
          <p:nvPr/>
        </p:nvSpPr>
        <p:spPr>
          <a:xfrm>
            <a:off x="279633" y="689306"/>
            <a:ext cx="10768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https://</a:t>
            </a:r>
            <a:r>
              <a:rPr lang="en-GB" dirty="0" err="1">
                <a:solidFill>
                  <a:schemeClr val="bg1"/>
                </a:solidFill>
              </a:rPr>
              <a:t>github.com</a:t>
            </a:r>
            <a:r>
              <a:rPr lang="en-GB" dirty="0">
                <a:solidFill>
                  <a:schemeClr val="bg1"/>
                </a:solidFill>
              </a:rPr>
              <a:t>/</a:t>
            </a:r>
            <a:r>
              <a:rPr lang="en-GB" dirty="0" err="1">
                <a:solidFill>
                  <a:schemeClr val="bg1"/>
                </a:solidFill>
              </a:rPr>
              <a:t>erikhedb</a:t>
            </a:r>
            <a:r>
              <a:rPr lang="en-GB" dirty="0">
                <a:solidFill>
                  <a:schemeClr val="bg1"/>
                </a:solidFill>
              </a:rPr>
              <a:t>/</a:t>
            </a:r>
            <a:r>
              <a:rPr lang="en-GB" dirty="0" err="1">
                <a:solidFill>
                  <a:schemeClr val="bg1"/>
                </a:solidFill>
              </a:rPr>
              <a:t>ML_AI_Labs</a:t>
            </a:r>
            <a:r>
              <a:rPr lang="en-GB" dirty="0">
                <a:solidFill>
                  <a:schemeClr val="bg1"/>
                </a:solidFill>
              </a:rPr>
              <a:t>/</a:t>
            </a:r>
            <a:r>
              <a:rPr lang="sv-SE" b="0" i="0">
                <a:solidFill>
                  <a:srgbClr val="EEF0FF"/>
                </a:solidFill>
                <a:effectLst/>
                <a:highlight>
                  <a:srgbClr val="1F1F1F"/>
                </a:highlight>
                <a:latin typeface="Google Sans"/>
              </a:rPr>
              <a:t>Athens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D4113581-5BAB-C521-FB98-CE16B0F41923}"/>
              </a:ext>
            </a:extLst>
          </p:cNvPr>
          <p:cNvSpPr txBox="1"/>
          <p:nvPr/>
        </p:nvSpPr>
        <p:spPr>
          <a:xfrm>
            <a:off x="345385" y="5818569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sv-SE" dirty="0">
              <a:solidFill>
                <a:schemeClr val="bg1"/>
              </a:solidFill>
            </a:endParaRPr>
          </a:p>
          <a:p>
            <a:r>
              <a:rPr lang="sv-SE" dirty="0" err="1">
                <a:solidFill>
                  <a:schemeClr val="bg1"/>
                </a:solidFill>
              </a:rPr>
              <a:t>https</a:t>
            </a:r>
            <a:r>
              <a:rPr lang="sv-SE" dirty="0">
                <a:solidFill>
                  <a:schemeClr val="bg1"/>
                </a:solidFill>
              </a:rPr>
              <a:t>://</a:t>
            </a:r>
            <a:r>
              <a:rPr lang="sv-SE" dirty="0" err="1">
                <a:solidFill>
                  <a:schemeClr val="bg1"/>
                </a:solidFill>
              </a:rPr>
              <a:t>github.com</a:t>
            </a:r>
            <a:r>
              <a:rPr lang="sv-SE" dirty="0">
                <a:solidFill>
                  <a:schemeClr val="bg1"/>
                </a:solidFill>
              </a:rPr>
              <a:t>/</a:t>
            </a:r>
            <a:r>
              <a:rPr lang="sv-SE" dirty="0" err="1">
                <a:solidFill>
                  <a:schemeClr val="bg1"/>
                </a:solidFill>
              </a:rPr>
              <a:t>erikhedb</a:t>
            </a:r>
            <a:r>
              <a:rPr lang="sv-SE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370356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med rundade hörn 4">
            <a:extLst>
              <a:ext uri="{FF2B5EF4-FFF2-40B4-BE49-F238E27FC236}">
                <a16:creationId xmlns:a16="http://schemas.microsoft.com/office/drawing/2014/main" id="{8A593664-E99F-319E-8AFF-6068BE7B86DF}"/>
              </a:ext>
            </a:extLst>
          </p:cNvPr>
          <p:cNvSpPr/>
          <p:nvPr/>
        </p:nvSpPr>
        <p:spPr>
          <a:xfrm>
            <a:off x="3927139" y="598339"/>
            <a:ext cx="4548851" cy="833120"/>
          </a:xfrm>
          <a:prstGeom prst="roundRect">
            <a:avLst/>
          </a:prstGeom>
          <a:solidFill>
            <a:srgbClr val="EEF7CF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/>
              <a:t>ÖVNING 2</a:t>
            </a:r>
          </a:p>
        </p:txBody>
      </p:sp>
      <p:pic>
        <p:nvPicPr>
          <p:cNvPr id="3" name="Bildobjekt 2" descr="En bild som visar boll, sportutrustning, Bollsport, fotboll&#10;&#10;Automatiskt genererad beskrivning">
            <a:extLst>
              <a:ext uri="{FF2B5EF4-FFF2-40B4-BE49-F238E27FC236}">
                <a16:creationId xmlns:a16="http://schemas.microsoft.com/office/drawing/2014/main" id="{8563CA72-2148-B2E5-3733-815E08C65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730" y="1681655"/>
            <a:ext cx="4558259" cy="435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383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ruta 4">
            <a:extLst>
              <a:ext uri="{FF2B5EF4-FFF2-40B4-BE49-F238E27FC236}">
                <a16:creationId xmlns:a16="http://schemas.microsoft.com/office/drawing/2014/main" id="{1B8CCD08-83FF-E6D3-0E5C-A0E5225F0ABF}"/>
              </a:ext>
            </a:extLst>
          </p:cNvPr>
          <p:cNvSpPr txBox="1"/>
          <p:nvPr/>
        </p:nvSpPr>
        <p:spPr>
          <a:xfrm>
            <a:off x="208722" y="1698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>
                <a:solidFill>
                  <a:schemeClr val="bg1"/>
                </a:solidFill>
              </a:rPr>
              <a:t>CONSLUSIONS</a:t>
            </a:r>
          </a:p>
        </p:txBody>
      </p:sp>
      <p:pic>
        <p:nvPicPr>
          <p:cNvPr id="3" name="Bildobjekt 2" descr="En bild som visar tecknad serie, konst, skärmbild&#10;&#10;Automatiskt genererad beskrivning">
            <a:extLst>
              <a:ext uri="{FF2B5EF4-FFF2-40B4-BE49-F238E27FC236}">
                <a16:creationId xmlns:a16="http://schemas.microsoft.com/office/drawing/2014/main" id="{419ACDE1-F790-2380-AFF5-8132DCAD0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11" name="textruta 10">
            <a:extLst>
              <a:ext uri="{FF2B5EF4-FFF2-40B4-BE49-F238E27FC236}">
                <a16:creationId xmlns:a16="http://schemas.microsoft.com/office/drawing/2014/main" id="{29B13457-1565-377C-7606-02BB48AB22AC}"/>
              </a:ext>
            </a:extLst>
          </p:cNvPr>
          <p:cNvSpPr txBox="1"/>
          <p:nvPr/>
        </p:nvSpPr>
        <p:spPr>
          <a:xfrm>
            <a:off x="345385" y="5818569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sv-SE" dirty="0">
              <a:solidFill>
                <a:schemeClr val="bg1"/>
              </a:solidFill>
            </a:endParaRPr>
          </a:p>
          <a:p>
            <a:r>
              <a:rPr lang="sv-SE" dirty="0" err="1">
                <a:solidFill>
                  <a:schemeClr val="bg1"/>
                </a:solidFill>
              </a:rPr>
              <a:t>https</a:t>
            </a:r>
            <a:r>
              <a:rPr lang="sv-SE" dirty="0">
                <a:solidFill>
                  <a:schemeClr val="bg1"/>
                </a:solidFill>
              </a:rPr>
              <a:t>://</a:t>
            </a:r>
            <a:r>
              <a:rPr lang="sv-SE" dirty="0" err="1">
                <a:solidFill>
                  <a:schemeClr val="bg1"/>
                </a:solidFill>
              </a:rPr>
              <a:t>github.com</a:t>
            </a:r>
            <a:r>
              <a:rPr lang="sv-SE" dirty="0">
                <a:solidFill>
                  <a:schemeClr val="bg1"/>
                </a:solidFill>
              </a:rPr>
              <a:t>/</a:t>
            </a:r>
            <a:r>
              <a:rPr lang="sv-SE" dirty="0" err="1">
                <a:solidFill>
                  <a:schemeClr val="bg1"/>
                </a:solidFill>
              </a:rPr>
              <a:t>erikhedb</a:t>
            </a:r>
            <a:r>
              <a:rPr lang="sv-SE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595474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>
            <a:extLst>
              <a:ext uri="{FF2B5EF4-FFF2-40B4-BE49-F238E27FC236}">
                <a16:creationId xmlns:a16="http://schemas.microsoft.com/office/drawing/2014/main" id="{593F7829-8028-0DC4-9EE4-9D6989677B13}"/>
              </a:ext>
            </a:extLst>
          </p:cNvPr>
          <p:cNvSpPr txBox="1"/>
          <p:nvPr/>
        </p:nvSpPr>
        <p:spPr>
          <a:xfrm>
            <a:off x="7926439" y="773709"/>
            <a:ext cx="399123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>
                <a:solidFill>
                  <a:schemeClr val="bg1"/>
                </a:solidFill>
              </a:rPr>
              <a:t>AGENDA</a:t>
            </a:r>
            <a:endParaRPr lang="sv-SE" dirty="0">
              <a:solidFill>
                <a:schemeClr val="bg1"/>
              </a:solidFill>
            </a:endParaRPr>
          </a:p>
          <a:p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Övning 1</a:t>
            </a: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AI / ML Basics</a:t>
            </a: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Google </a:t>
            </a:r>
            <a:r>
              <a:rPr lang="sv-SE" dirty="0" err="1">
                <a:solidFill>
                  <a:schemeClr val="bg1"/>
                </a:solidFill>
              </a:rPr>
              <a:t>CoLab</a:t>
            </a: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Övning 2</a:t>
            </a:r>
          </a:p>
          <a:p>
            <a:r>
              <a:rPr lang="sv-SE" dirty="0">
                <a:solidFill>
                  <a:schemeClr val="bg1"/>
                </a:solidFill>
              </a:rPr>
              <a:t>	</a:t>
            </a:r>
          </a:p>
          <a:p>
            <a:r>
              <a:rPr lang="sv-SE" dirty="0">
                <a:solidFill>
                  <a:schemeClr val="bg1"/>
                </a:solidFill>
              </a:rPr>
              <a:t> </a:t>
            </a:r>
          </a:p>
          <a:p>
            <a:endParaRPr lang="sv-SE" dirty="0">
              <a:solidFill>
                <a:schemeClr val="bg1"/>
              </a:solidFill>
            </a:endParaRPr>
          </a:p>
          <a:p>
            <a:endParaRPr lang="sv-SE" dirty="0">
              <a:solidFill>
                <a:schemeClr val="bg1"/>
              </a:solidFill>
            </a:endParaRPr>
          </a:p>
        </p:txBody>
      </p:sp>
      <p:pic>
        <p:nvPicPr>
          <p:cNvPr id="6" name="Bildobjekt 5" descr="En bild som visar konst, mönster, Psykedelisk konst, Fraktalkonst&#10;&#10;Automatiskt genererad beskrivning">
            <a:extLst>
              <a:ext uri="{FF2B5EF4-FFF2-40B4-BE49-F238E27FC236}">
                <a16:creationId xmlns:a16="http://schemas.microsoft.com/office/drawing/2014/main" id="{4E501C51-BF7C-0EB4-2812-10FA76722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79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med rundade hörn 2">
            <a:extLst>
              <a:ext uri="{FF2B5EF4-FFF2-40B4-BE49-F238E27FC236}">
                <a16:creationId xmlns:a16="http://schemas.microsoft.com/office/drawing/2014/main" id="{3C2F44E2-F66E-7D4B-EBD5-EC9A1659350C}"/>
              </a:ext>
            </a:extLst>
          </p:cNvPr>
          <p:cNvSpPr/>
          <p:nvPr/>
        </p:nvSpPr>
        <p:spPr>
          <a:xfrm>
            <a:off x="2644877" y="5037356"/>
            <a:ext cx="4548851" cy="833120"/>
          </a:xfrm>
          <a:prstGeom prst="roundRect">
            <a:avLst/>
          </a:prstGeom>
          <a:solidFill>
            <a:srgbClr val="173E33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2"/>
                </a:solidFill>
              </a:rPr>
              <a:t>MATHEMATICS, PYTHON , MODELS AND LEARNING</a:t>
            </a:r>
          </a:p>
        </p:txBody>
      </p:sp>
      <p:sp>
        <p:nvSpPr>
          <p:cNvPr id="4" name="Rektangel med rundade hörn 3">
            <a:extLst>
              <a:ext uri="{FF2B5EF4-FFF2-40B4-BE49-F238E27FC236}">
                <a16:creationId xmlns:a16="http://schemas.microsoft.com/office/drawing/2014/main" id="{B08FC0EC-3473-35A1-B1DD-C2466C87B5B8}"/>
              </a:ext>
            </a:extLst>
          </p:cNvPr>
          <p:cNvSpPr/>
          <p:nvPr/>
        </p:nvSpPr>
        <p:spPr>
          <a:xfrm>
            <a:off x="2644878" y="2940988"/>
            <a:ext cx="4548851" cy="833120"/>
          </a:xfrm>
          <a:prstGeom prst="roundRect">
            <a:avLst/>
          </a:prstGeom>
          <a:solidFill>
            <a:srgbClr val="00190E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2"/>
                </a:solidFill>
              </a:rPr>
              <a:t>AI APPLICATIONS</a:t>
            </a:r>
          </a:p>
        </p:txBody>
      </p:sp>
      <p:sp>
        <p:nvSpPr>
          <p:cNvPr id="5" name="Rektangel med rundade hörn 4">
            <a:extLst>
              <a:ext uri="{FF2B5EF4-FFF2-40B4-BE49-F238E27FC236}">
                <a16:creationId xmlns:a16="http://schemas.microsoft.com/office/drawing/2014/main" id="{8A593664-E99F-319E-8AFF-6068BE7B86DF}"/>
              </a:ext>
            </a:extLst>
          </p:cNvPr>
          <p:cNvSpPr/>
          <p:nvPr/>
        </p:nvSpPr>
        <p:spPr>
          <a:xfrm>
            <a:off x="2644878" y="837336"/>
            <a:ext cx="4548851" cy="833120"/>
          </a:xfrm>
          <a:prstGeom prst="roundRect">
            <a:avLst/>
          </a:prstGeom>
          <a:solidFill>
            <a:srgbClr val="EEF7CF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/>
              <a:t>AI WORKFLOWS AND USE CASES</a:t>
            </a:r>
          </a:p>
        </p:txBody>
      </p:sp>
      <p:pic>
        <p:nvPicPr>
          <p:cNvPr id="8" name="Bildobjekt 7" descr="En bild som visar konst, rita, Symmetri, mönster&#10;&#10;Automatiskt genererad beskrivning">
            <a:extLst>
              <a:ext uri="{FF2B5EF4-FFF2-40B4-BE49-F238E27FC236}">
                <a16:creationId xmlns:a16="http://schemas.microsoft.com/office/drawing/2014/main" id="{2996A21D-5C52-444E-F2E8-9043135AA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268" y="2383440"/>
            <a:ext cx="1986888" cy="1986888"/>
          </a:xfrm>
          <a:prstGeom prst="rect">
            <a:avLst/>
          </a:prstGeom>
        </p:spPr>
      </p:pic>
      <p:pic>
        <p:nvPicPr>
          <p:cNvPr id="11" name="Bildobjekt 10" descr="En bild som visar dator, möbler, klädsel, inomhus&#10;&#10;Automatiskt genererad beskrivning">
            <a:extLst>
              <a:ext uri="{FF2B5EF4-FFF2-40B4-BE49-F238E27FC236}">
                <a16:creationId xmlns:a16="http://schemas.microsoft.com/office/drawing/2014/main" id="{A4EEC81C-0045-34BC-98F0-1D12F05D52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267" y="396552"/>
            <a:ext cx="1986887" cy="1986887"/>
          </a:xfrm>
          <a:prstGeom prst="rect">
            <a:avLst/>
          </a:prstGeom>
        </p:spPr>
      </p:pic>
      <p:pic>
        <p:nvPicPr>
          <p:cNvPr id="15" name="Bildobjekt 14" descr="En bild som visar konst, Teckensnitt, krets, cirkel&#10;&#10;Automatiskt genererad beskrivning">
            <a:extLst>
              <a:ext uri="{FF2B5EF4-FFF2-40B4-BE49-F238E27FC236}">
                <a16:creationId xmlns:a16="http://schemas.microsoft.com/office/drawing/2014/main" id="{7266D90A-2424-5CD2-E2A0-B49F44FEF1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266" y="4370328"/>
            <a:ext cx="1986888" cy="198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286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E59096E6-D86E-4EBD-A4BA-B21F0CB8B755}"/>
              </a:ext>
            </a:extLst>
          </p:cNvPr>
          <p:cNvSpPr txBox="1"/>
          <p:nvPr/>
        </p:nvSpPr>
        <p:spPr>
          <a:xfrm>
            <a:off x="208722" y="4680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MILESTONES / HISTORY</a:t>
            </a:r>
          </a:p>
        </p:txBody>
      </p:sp>
      <p:pic>
        <p:nvPicPr>
          <p:cNvPr id="9" name="Bildobjekt 8" descr="En bild som visar klädsel, möbler, person, person&#10;&#10;Automatiskt genererad beskrivning">
            <a:extLst>
              <a:ext uri="{FF2B5EF4-FFF2-40B4-BE49-F238E27FC236}">
                <a16:creationId xmlns:a16="http://schemas.microsoft.com/office/drawing/2014/main" id="{B895CB68-86F4-3811-4113-B26160D0F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10" name="textruta 9">
            <a:extLst>
              <a:ext uri="{FF2B5EF4-FFF2-40B4-BE49-F238E27FC236}">
                <a16:creationId xmlns:a16="http://schemas.microsoft.com/office/drawing/2014/main" id="{256FB4DA-D24B-66F5-E290-C64D183C0B16}"/>
              </a:ext>
            </a:extLst>
          </p:cNvPr>
          <p:cNvSpPr txBox="1"/>
          <p:nvPr/>
        </p:nvSpPr>
        <p:spPr>
          <a:xfrm>
            <a:off x="208722" y="1251443"/>
            <a:ext cx="5029200" cy="5138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Alan Turing (1936-2012) was the first person to conduct substantial research in the field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Artificial intelligence was founded as an academic discipline in 1956 (Conference at Dartmouth College)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Many years of ups and downs with cycles of optimism and funding (AI winter )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1990's Expert systems - now more broadly replaced by Machine learning and Neural Networks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Deep learning boom after 2012 surpassing all previous AI techniques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In 2017 transformer architecture has led to today's boom and hype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What's next?</a:t>
            </a:r>
          </a:p>
        </p:txBody>
      </p:sp>
    </p:spTree>
    <p:extLst>
      <p:ext uri="{BB962C8B-B14F-4D97-AF65-F5344CB8AC3E}">
        <p14:creationId xmlns:p14="http://schemas.microsoft.com/office/powerpoint/2010/main" val="312555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E59096E6-D86E-4EBD-A4BA-B21F0CB8B755}"/>
              </a:ext>
            </a:extLst>
          </p:cNvPr>
          <p:cNvSpPr txBox="1"/>
          <p:nvPr/>
        </p:nvSpPr>
        <p:spPr>
          <a:xfrm>
            <a:off x="7066723" y="2402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DICIPLINES</a:t>
            </a: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256FB4DA-D24B-66F5-E290-C64D183C0B16}"/>
              </a:ext>
            </a:extLst>
          </p:cNvPr>
          <p:cNvSpPr txBox="1"/>
          <p:nvPr/>
        </p:nvSpPr>
        <p:spPr>
          <a:xfrm>
            <a:off x="6997149" y="672113"/>
            <a:ext cx="5029200" cy="60496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Machine Learning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Focuses on developing algorithms that allow computers to learn from and make predictions or decisions based on data. Machine learning 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Robotics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Integrates AI algorithms into physical devices, allowing them to perform tasks autonomously or semi-autonomously. Robotics applies AI in fields like manufacturing, healthcare, and exploration.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Computer Vision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Involves teaching computers to interpret and understand the visual world. This discipline enables applications like facial recognition, object detection, and autonomous vehicles.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Cognitive Computing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Aims to simulate human thought processes in a computerized model, combining AI with cognitive science to create systems that mimic human reasoning and problem-solving capabilities.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Neuroscience and AI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Studies the human brain to inspire the development of AI systems. This includes understanding how neural networks in the brain process information to improve artificial neural networks.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Other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Besides this there is a mix of philosophy AI hybrid disciplines. Also, some parts of Big Data and Human Computer Interaction (HCI) can be attributed as AI.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5" name="Bildobjekt 4" descr="En bild som visar konst&#10;&#10;Automatiskt genererad beskrivning">
            <a:extLst>
              <a:ext uri="{FF2B5EF4-FFF2-40B4-BE49-F238E27FC236}">
                <a16:creationId xmlns:a16="http://schemas.microsoft.com/office/drawing/2014/main" id="{AD95F31E-D1E2-19D1-E27E-9321E27A1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70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E59096E6-D86E-4EBD-A4BA-B21F0CB8B755}"/>
              </a:ext>
            </a:extLst>
          </p:cNvPr>
          <p:cNvSpPr txBox="1"/>
          <p:nvPr/>
        </p:nvSpPr>
        <p:spPr>
          <a:xfrm>
            <a:off x="208722" y="1698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MACHINE LEARNING</a:t>
            </a: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256FB4DA-D24B-66F5-E290-C64D183C0B16}"/>
              </a:ext>
            </a:extLst>
          </p:cNvPr>
          <p:cNvSpPr txBox="1"/>
          <p:nvPr/>
        </p:nvSpPr>
        <p:spPr>
          <a:xfrm>
            <a:off x="208721" y="539162"/>
            <a:ext cx="5377069" cy="55336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Supervised learning </a:t>
            </a:r>
            <a:r>
              <a:rPr lang="en-US" sz="1400" dirty="0">
                <a:solidFill>
                  <a:schemeClr val="bg1"/>
                </a:solidFill>
              </a:rPr>
              <a:t>- requires a human to label the input data first, and comes in two main varieties: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Classification </a:t>
            </a:r>
            <a:r>
              <a:rPr lang="en-US" sz="1400" dirty="0">
                <a:solidFill>
                  <a:schemeClr val="bg1"/>
                </a:solidFill>
              </a:rPr>
              <a:t>- where the program must learn to predict what category the input belongs in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Regression </a:t>
            </a:r>
            <a:r>
              <a:rPr lang="en-US" sz="1400" dirty="0">
                <a:solidFill>
                  <a:schemeClr val="bg1"/>
                </a:solidFill>
              </a:rPr>
              <a:t>- where the program must deduce a numeric function based on numeric input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Unsupervised learning </a:t>
            </a:r>
            <a:r>
              <a:rPr lang="en-US" sz="1400" dirty="0">
                <a:solidFill>
                  <a:schemeClr val="bg1"/>
                </a:solidFill>
              </a:rPr>
              <a:t>- analyzes a stream of data and finds patterns and makes predictions without any other guidance.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Reinforcement learning </a:t>
            </a:r>
            <a:r>
              <a:rPr lang="en-US" sz="1400" dirty="0">
                <a:solidFill>
                  <a:schemeClr val="bg1"/>
                </a:solidFill>
              </a:rPr>
              <a:t>- learning the agent is rewarded for good responses and punished for bad ones. The agent learns to choose responses that are classified as "good". 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Transfer learning</a:t>
            </a:r>
            <a:r>
              <a:rPr lang="en-US" sz="1400" dirty="0">
                <a:solidFill>
                  <a:schemeClr val="bg1"/>
                </a:solidFill>
              </a:rPr>
              <a:t> - is when the knowledge gained from one problem is applied to a new problem.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Deep Learning</a:t>
            </a:r>
            <a:r>
              <a:rPr lang="en-US" sz="1400" dirty="0">
                <a:solidFill>
                  <a:schemeClr val="bg1"/>
                </a:solidFill>
              </a:rPr>
              <a:t> - A subset of machine learning that involves neural networks with many layers. 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Other</a:t>
            </a:r>
            <a:r>
              <a:rPr lang="en-US" sz="1400" dirty="0">
                <a:solidFill>
                  <a:schemeClr val="bg1"/>
                </a:solidFill>
              </a:rPr>
              <a:t> – Many combinations and hybrid models also exist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5" name="Bildobjekt 4" descr="En bild som visar dator, katt, tecknad serie, skärmbild&#10;&#10;Automatiskt genererad beskrivning">
            <a:extLst>
              <a:ext uri="{FF2B5EF4-FFF2-40B4-BE49-F238E27FC236}">
                <a16:creationId xmlns:a16="http://schemas.microsoft.com/office/drawing/2014/main" id="{98068366-5E71-360B-2CA7-DC7AC5E55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6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ruta 4">
            <a:extLst>
              <a:ext uri="{FF2B5EF4-FFF2-40B4-BE49-F238E27FC236}">
                <a16:creationId xmlns:a16="http://schemas.microsoft.com/office/drawing/2014/main" id="{1B8CCD08-83FF-E6D3-0E5C-A0E5225F0ABF}"/>
              </a:ext>
            </a:extLst>
          </p:cNvPr>
          <p:cNvSpPr txBox="1"/>
          <p:nvPr/>
        </p:nvSpPr>
        <p:spPr>
          <a:xfrm>
            <a:off x="208722" y="1698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SUPERVISED LEARNING</a:t>
            </a:r>
          </a:p>
        </p:txBody>
      </p:sp>
      <p:pic>
        <p:nvPicPr>
          <p:cNvPr id="3" name="Bildobjekt 2" descr="En bild som visar text, skärmbild, diagram, linje&#10;&#10;Automatiskt genererad beskrivning">
            <a:extLst>
              <a:ext uri="{FF2B5EF4-FFF2-40B4-BE49-F238E27FC236}">
                <a16:creationId xmlns:a16="http://schemas.microsoft.com/office/drawing/2014/main" id="{C1703161-7AF1-F1BA-9388-3CD51148F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15" y="1178720"/>
            <a:ext cx="4970499" cy="3460029"/>
          </a:xfrm>
          <a:prstGeom prst="rect">
            <a:avLst/>
          </a:prstGeom>
        </p:spPr>
      </p:pic>
      <p:pic>
        <p:nvPicPr>
          <p:cNvPr id="9" name="Bildobjekt 8" descr="En bild som visar skärmbild, diagram&#10;&#10;Automatiskt genererad beskrivning">
            <a:extLst>
              <a:ext uri="{FF2B5EF4-FFF2-40B4-BE49-F238E27FC236}">
                <a16:creationId xmlns:a16="http://schemas.microsoft.com/office/drawing/2014/main" id="{EC7C3B69-A33A-A58B-4FD8-4EB5E8051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722" y="1178720"/>
            <a:ext cx="5142697" cy="3460029"/>
          </a:xfrm>
          <a:prstGeom prst="rect">
            <a:avLst/>
          </a:prstGeom>
        </p:spPr>
      </p:pic>
      <p:sp>
        <p:nvSpPr>
          <p:cNvPr id="10" name="textruta 9">
            <a:extLst>
              <a:ext uri="{FF2B5EF4-FFF2-40B4-BE49-F238E27FC236}">
                <a16:creationId xmlns:a16="http://schemas.microsoft.com/office/drawing/2014/main" id="{07F6585D-A968-C05F-A21F-12D0C60387DD}"/>
              </a:ext>
            </a:extLst>
          </p:cNvPr>
          <p:cNvSpPr txBox="1"/>
          <p:nvPr/>
        </p:nvSpPr>
        <p:spPr>
          <a:xfrm>
            <a:off x="2123090" y="4938431"/>
            <a:ext cx="3972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Random dependent data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Two features 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One Informative</a:t>
            </a:r>
          </a:p>
        </p:txBody>
      </p:sp>
      <p:sp>
        <p:nvSpPr>
          <p:cNvPr id="11" name="textruta 10">
            <a:extLst>
              <a:ext uri="{FF2B5EF4-FFF2-40B4-BE49-F238E27FC236}">
                <a16:creationId xmlns:a16="http://schemas.microsoft.com/office/drawing/2014/main" id="{02D42477-DC28-9B6D-AB35-F35C75A40A71}"/>
              </a:ext>
            </a:extLst>
          </p:cNvPr>
          <p:cNvSpPr txBox="1"/>
          <p:nvPr/>
        </p:nvSpPr>
        <p:spPr>
          <a:xfrm>
            <a:off x="7843342" y="4938431"/>
            <a:ext cx="3972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Random data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Two Classes</a:t>
            </a:r>
          </a:p>
        </p:txBody>
      </p:sp>
    </p:spTree>
    <p:extLst>
      <p:ext uri="{BB962C8B-B14F-4D97-AF65-F5344CB8AC3E}">
        <p14:creationId xmlns:p14="http://schemas.microsoft.com/office/powerpoint/2010/main" val="2733498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En bild som visar skärmbild, text, linje, flagga&#10;&#10;Automatiskt genererad beskrivning">
            <a:extLst>
              <a:ext uri="{FF2B5EF4-FFF2-40B4-BE49-F238E27FC236}">
                <a16:creationId xmlns:a16="http://schemas.microsoft.com/office/drawing/2014/main" id="{38B0596C-D0A5-CDBD-8449-2E6EE3272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45" y="3551628"/>
            <a:ext cx="5717755" cy="2662145"/>
          </a:xfrm>
          <a:prstGeom prst="rect">
            <a:avLst/>
          </a:prstGeom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1B8CCD08-83FF-E6D3-0E5C-A0E5225F0ABF}"/>
              </a:ext>
            </a:extLst>
          </p:cNvPr>
          <p:cNvSpPr txBox="1"/>
          <p:nvPr/>
        </p:nvSpPr>
        <p:spPr>
          <a:xfrm>
            <a:off x="208722" y="1698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REINFOREMENT LEARNING – LEARNING TO WALK</a:t>
            </a:r>
          </a:p>
        </p:txBody>
      </p:sp>
      <p:sp>
        <p:nvSpPr>
          <p:cNvPr id="6" name="textruta 5">
            <a:extLst>
              <a:ext uri="{FF2B5EF4-FFF2-40B4-BE49-F238E27FC236}">
                <a16:creationId xmlns:a16="http://schemas.microsoft.com/office/drawing/2014/main" id="{939A7944-4DC9-0EF7-5FE6-3369F95581A7}"/>
              </a:ext>
            </a:extLst>
          </p:cNvPr>
          <p:cNvSpPr txBox="1"/>
          <p:nvPr/>
        </p:nvSpPr>
        <p:spPr>
          <a:xfrm>
            <a:off x="389261" y="6260061"/>
            <a:ext cx="6055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400" dirty="0">
                <a:solidFill>
                  <a:schemeClr val="bg1"/>
                </a:solidFill>
                <a:hlinkClick r:id="rId3"/>
              </a:rPr>
              <a:t>https</a:t>
            </a:r>
            <a:r>
              <a:rPr lang="sv-SE" sz="1400">
                <a:solidFill>
                  <a:schemeClr val="bg1"/>
                </a:solidFill>
                <a:hlinkClick r:id="rId3"/>
              </a:rPr>
              <a:t>://youtu.be/K-wIZuAA3EY?si=iihBr3qzAQc0dsYi</a:t>
            </a:r>
            <a:endParaRPr lang="sv-SE" sz="1400">
              <a:solidFill>
                <a:schemeClr val="bg1"/>
              </a:solidFill>
            </a:endParaRP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8E099720-109D-82CF-9EE0-9FAF1EF601B1}"/>
              </a:ext>
            </a:extLst>
          </p:cNvPr>
          <p:cNvSpPr txBox="1"/>
          <p:nvPr/>
        </p:nvSpPr>
        <p:spPr>
          <a:xfrm>
            <a:off x="279633" y="689306"/>
            <a:ext cx="107685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Observation</a:t>
            </a:r>
            <a:r>
              <a:rPr lang="en-GB" dirty="0">
                <a:solidFill>
                  <a:schemeClr val="bg1"/>
                </a:solidFill>
              </a:rPr>
              <a:t>: The agent observes the current state of the environment.</a:t>
            </a:r>
          </a:p>
          <a:p>
            <a:br>
              <a:rPr lang="en-GB" b="1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bg1"/>
                </a:solidFill>
              </a:rPr>
              <a:t>Decision</a:t>
            </a:r>
            <a:r>
              <a:rPr lang="en-GB" dirty="0">
                <a:solidFill>
                  <a:schemeClr val="bg1"/>
                </a:solidFill>
              </a:rPr>
              <a:t>: Based on the observed state, the agent employs a policy to decide on an action.</a:t>
            </a:r>
          </a:p>
          <a:p>
            <a:br>
              <a:rPr lang="en-GB" b="1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bg1"/>
                </a:solidFill>
              </a:rPr>
              <a:t>Action</a:t>
            </a:r>
            <a:r>
              <a:rPr lang="en-GB" dirty="0">
                <a:solidFill>
                  <a:schemeClr val="bg1"/>
                </a:solidFill>
              </a:rPr>
              <a:t>: The agent performs the action, affecting the environment.</a:t>
            </a:r>
          </a:p>
          <a:p>
            <a:br>
              <a:rPr lang="en-GB" b="1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bg1"/>
                </a:solidFill>
              </a:rPr>
              <a:t>Reward</a:t>
            </a:r>
            <a:r>
              <a:rPr lang="en-GB" dirty="0">
                <a:solidFill>
                  <a:schemeClr val="bg1"/>
                </a:solidFill>
              </a:rPr>
              <a:t>: After the action is performed, the agent receives a reward from the environment.</a:t>
            </a:r>
          </a:p>
          <a:p>
            <a:br>
              <a:rPr lang="en-GB" b="1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bg1"/>
                </a:solidFill>
              </a:rPr>
              <a:t>Learning</a:t>
            </a:r>
            <a:r>
              <a:rPr lang="en-GB" dirty="0">
                <a:solidFill>
                  <a:schemeClr val="bg1"/>
                </a:solidFill>
              </a:rPr>
              <a:t>: The agent updates its policy based on the reward received and the new state of the environment.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239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ruta 4">
            <a:extLst>
              <a:ext uri="{FF2B5EF4-FFF2-40B4-BE49-F238E27FC236}">
                <a16:creationId xmlns:a16="http://schemas.microsoft.com/office/drawing/2014/main" id="{1B8CCD08-83FF-E6D3-0E5C-A0E5225F0ABF}"/>
              </a:ext>
            </a:extLst>
          </p:cNvPr>
          <p:cNvSpPr txBox="1"/>
          <p:nvPr/>
        </p:nvSpPr>
        <p:spPr>
          <a:xfrm>
            <a:off x="279632" y="213898"/>
            <a:ext cx="105204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LLM AND GENERATIVE PRE-TRAINED TRANSFORMERS</a:t>
            </a:r>
          </a:p>
        </p:txBody>
      </p:sp>
      <p:graphicFrame>
        <p:nvGraphicFramePr>
          <p:cNvPr id="4" name="Tabell 3">
            <a:extLst>
              <a:ext uri="{FF2B5EF4-FFF2-40B4-BE49-F238E27FC236}">
                <a16:creationId xmlns:a16="http://schemas.microsoft.com/office/drawing/2014/main" id="{3DE7299D-FA9E-6562-E6FE-0B32AA307A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206120"/>
              </p:ext>
            </p:extLst>
          </p:nvPr>
        </p:nvGraphicFramePr>
        <p:xfrm>
          <a:off x="472011" y="839505"/>
          <a:ext cx="10956887" cy="3708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75809">
                  <a:extLst>
                    <a:ext uri="{9D8B030D-6E8A-4147-A177-3AD203B41FA5}">
                      <a16:colId xmlns:a16="http://schemas.microsoft.com/office/drawing/2014/main" val="1520493703"/>
                    </a:ext>
                  </a:extLst>
                </a:gridCol>
                <a:gridCol w="985700">
                  <a:extLst>
                    <a:ext uri="{9D8B030D-6E8A-4147-A177-3AD203B41FA5}">
                      <a16:colId xmlns:a16="http://schemas.microsoft.com/office/drawing/2014/main" val="2611661046"/>
                    </a:ext>
                  </a:extLst>
                </a:gridCol>
                <a:gridCol w="1782859">
                  <a:extLst>
                    <a:ext uri="{9D8B030D-6E8A-4147-A177-3AD203B41FA5}">
                      <a16:colId xmlns:a16="http://schemas.microsoft.com/office/drawing/2014/main" val="3904473879"/>
                    </a:ext>
                  </a:extLst>
                </a:gridCol>
                <a:gridCol w="5112519">
                  <a:extLst>
                    <a:ext uri="{9D8B030D-6E8A-4147-A177-3AD203B41FA5}">
                      <a16:colId xmlns:a16="http://schemas.microsoft.com/office/drawing/2014/main" val="17505565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i="0" kern="1200" noProof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Release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10^9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Dataset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209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noProof="0"/>
                        <a:t>OPEN AI GPT-1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117 * 10^6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kern="1200" noProof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BooksCorpus DS</a:t>
                      </a:r>
                      <a:endParaRPr lang="en-GB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929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noProof="0"/>
                        <a:t>OPEN AI GPT-2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1.5 * 10^9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WebText DS: Redit linked pages 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077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noProof="0"/>
                        <a:t>OPEN AI GPT-3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175 * 10^9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Common Crawl DS: Wikipedia,  Web Pages, Books, 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1721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noProof="0"/>
                        <a:t>OPEN AI GPT-4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&gt; 175 * 10^9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?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5254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605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noProof="0"/>
                        <a:t>LLaMA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7,13,33,65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 dirty="0"/>
                        <a:t>Common Crawl DS, </a:t>
                      </a:r>
                      <a:r>
                        <a:rPr lang="en-GB" noProof="0" dirty="0" err="1"/>
                        <a:t>Github</a:t>
                      </a:r>
                      <a:r>
                        <a:rPr lang="en-GB" noProof="0" dirty="0"/>
                        <a:t>, Books etc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309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noProof="0"/>
                        <a:t>LLaMA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7,13,70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noProof="0"/>
                        <a:t>Even more 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7492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7846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noProof="0" dirty="0"/>
                        <a:t>… and many more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152533"/>
                  </a:ext>
                </a:extLst>
              </a:tr>
            </a:tbl>
          </a:graphicData>
        </a:graphic>
      </p:graphicFrame>
      <p:sp>
        <p:nvSpPr>
          <p:cNvPr id="7" name="textruta 6">
            <a:extLst>
              <a:ext uri="{FF2B5EF4-FFF2-40B4-BE49-F238E27FC236}">
                <a16:creationId xmlns:a16="http://schemas.microsoft.com/office/drawing/2014/main" id="{1AE13BD0-122A-D800-98D2-C151891A581F}"/>
              </a:ext>
            </a:extLst>
          </p:cNvPr>
          <p:cNvSpPr txBox="1"/>
          <p:nvPr/>
        </p:nvSpPr>
        <p:spPr>
          <a:xfrm>
            <a:off x="640080" y="4804180"/>
            <a:ext cx="1054608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Tx/>
              <a:buNone/>
            </a:pPr>
            <a:r>
              <a:rPr lang="en-GB" sz="1800" b="0" i="0" kern="1200" noProof="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Fine Tuning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b="0" i="0" kern="1200" noProof="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Reinforcement learning with human 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b="0" i="0" kern="1200" noProof="0" dirty="0">
                <a:solidFill>
                  <a:schemeClr val="bg2"/>
                </a:solidFill>
                <a:effectLst/>
                <a:latin typeface="+mn-lt"/>
                <a:ea typeface="+mn-ea"/>
                <a:cs typeface="+mn-cs"/>
              </a:rPr>
              <a:t>Clean Dataset with minimal personal information and disinformation</a:t>
            </a:r>
          </a:p>
          <a:p>
            <a: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noProof="0" dirty="0">
                <a:solidFill>
                  <a:schemeClr val="bg2"/>
                </a:solidFill>
              </a:rPr>
              <a:t>Proprietary and secret methods … after all, it’s a competition</a:t>
            </a:r>
          </a:p>
          <a:p>
            <a:pPr marL="285750" marR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dirty="0">
              <a:solidFill>
                <a:schemeClr val="bg2"/>
              </a:solidFill>
            </a:endParaRPr>
          </a:p>
          <a:p>
            <a:pPr marR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noProof="0" dirty="0">
                <a:solidFill>
                  <a:schemeClr val="bg2"/>
                </a:solidFill>
              </a:rPr>
              <a:t>Parameter = Weights and biases for each node in the underlaying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3094448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9008</TotalTime>
  <Words>718</Words>
  <Application>Microsoft Macintosh PowerPoint</Application>
  <PresentationFormat>Bredbild</PresentationFormat>
  <Paragraphs>133</Paragraphs>
  <Slides>12</Slides>
  <Notes>8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Google Sans</vt:lpstr>
      <vt:lpstr>Office-tema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Erik Wästlin</dc:creator>
  <cp:lastModifiedBy>Erik Wästlin</cp:lastModifiedBy>
  <cp:revision>19</cp:revision>
  <dcterms:created xsi:type="dcterms:W3CDTF">2024-04-10T13:12:18Z</dcterms:created>
  <dcterms:modified xsi:type="dcterms:W3CDTF">2024-05-19T17:56:07Z</dcterms:modified>
</cp:coreProperties>
</file>

<file path=docProps/thumbnail.jpeg>
</file>